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447" r:id="rId3"/>
    <p:sldId id="448" r:id="rId4"/>
    <p:sldId id="450" r:id="rId5"/>
    <p:sldId id="451" r:id="rId6"/>
    <p:sldId id="45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23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3000" autoAdjust="0"/>
  </p:normalViewPr>
  <p:slideViewPr>
    <p:cSldViewPr snapToGrid="0">
      <p:cViewPr varScale="1">
        <p:scale>
          <a:sx n="65" d="100"/>
          <a:sy n="65" d="100"/>
        </p:scale>
        <p:origin x="1512" y="78"/>
      </p:cViewPr>
      <p:guideLst>
        <p:guide orient="horz" pos="2251"/>
        <p:guide pos="2880"/>
        <p:guide pos="480"/>
        <p:guide orient="horz" pos="4032"/>
        <p:guide orient="horz" pos="23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2197919874577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44B-4DA3-A997-5B4E76D8D76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4B-4DA3-A997-5B4E76D8D761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4B-4DA3-A997-5B4E76D8D761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 sz="1000" dirty="0"/>
                      <a:t>North America</a:t>
                    </a:r>
                  </a:p>
                  <a:p>
                    <a:r>
                      <a:rPr lang="en-US" sz="1000" dirty="0"/>
                      <a:t>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44B-4DA3-A997-5B4E76D8D76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44B-4DA3-A997-5B4E76D8D76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2197919874577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5C-4799-8CB7-D2409055CE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5C-4799-8CB7-D2409055CE69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5C-4799-8CB7-D2409055CE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55C-4799-8CB7-D2409055CE6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microsoft.com/office/2007/relationships/hdphoto" Target="../media/hdphoto2.wdp"/><Relationship Id="rId10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ndleeb\Downloads\Active-Pharmaceutical-Ingredients-Market.jpg">
            <a:extLst>
              <a:ext uri="{FF2B5EF4-FFF2-40B4-BE49-F238E27FC236}">
                <a16:creationId xmlns="" xmlns:a16="http://schemas.microsoft.com/office/drawing/2014/main" id="{D5B80221-1E70-4293-802A-66B259CD2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609600"/>
            <a:ext cx="9136857" cy="118872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Pyrrolidine</a:t>
            </a: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PYRROLIDINE BASIC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PYRROLIDINE FORMS,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Form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Grades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4 </a:t>
            </a:r>
            <a:r>
              <a:rPr lang="en-US" sz="1200" b="1">
                <a:solidFill>
                  <a:schemeClr val="accent1"/>
                </a:solidFill>
                <a:latin typeface="Trebuchet MS" pitchFamily="34" charset="0"/>
              </a:rPr>
              <a:t>PYRROLIDINE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-17755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1/5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8473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2/5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WORLDWIDE MANUFACTURING PROCESSES, RAW MATERIALS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Manufacturing Process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Manufacturing cost &amp; Raw Materials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6 PYRROLIDINE GLOBAL MARKET WITH PAST AND FUTURE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PREDICTION 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Manufacturers Relevant Contact Details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="" xmlns:a16="http://schemas.microsoft.com/office/drawing/2014/main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="" xmlns:a16="http://schemas.microsoft.com/office/drawing/2014/main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3/5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7 </a:t>
            </a:r>
            <a:r>
              <a:rPr lang="en-US" sz="1200" b="1">
                <a:solidFill>
                  <a:schemeClr val="accent1"/>
                </a:solidFill>
                <a:latin typeface="Trebuchet MS" pitchFamily="34" charset="0"/>
              </a:rPr>
              <a:t>PYRROLIDINE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GLOBAL, CONTINENT WISE MARKET SIZE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GROWTH, PRICE TREND &amp; PRESENT &amp; FUTURE FORECAST ANALYSIS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Global Market Size In Terms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Global Market Size In Terms Value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Global Market Growth In Terms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Global Market Growth In Terms Value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Asian Market Size In Terms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Asian Market Size In Terms Value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Asian Market Growth In Terms of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Asian Market Growth In Terms of Value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North America Market Size In Terms of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North America Market Size In Terms of Value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North America Market Growth In Terms of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Present &amp; Future North America Market Growth In Terms of Value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8 </a:t>
            </a:r>
            <a:r>
              <a:rPr lang="en-US" sz="1200" b="1">
                <a:solidFill>
                  <a:schemeClr val="accent1"/>
                </a:solidFill>
                <a:latin typeface="Trebuchet MS" pitchFamily="34" charset="0"/>
              </a:rPr>
              <a:t>PYRROLIDINE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CONTACT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Global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E431999F-77ED-4AD0-B736-F31A0AC4440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90DFA34A-C74F-4490-9538-9225712718DC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43" name="Flowchart: Decision 42">
                <a:extLst>
                  <a:ext uri="{FF2B5EF4-FFF2-40B4-BE49-F238E27FC236}">
                    <a16:creationId xmlns="" xmlns:a16="http://schemas.microsoft.com/office/drawing/2014/main" id="{2263846D-685E-4C0C-8619-49B438805753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cision 43">
                <a:extLst>
                  <a:ext uri="{FF2B5EF4-FFF2-40B4-BE49-F238E27FC236}">
                    <a16:creationId xmlns="" xmlns:a16="http://schemas.microsoft.com/office/drawing/2014/main" id="{98EC0F0D-26CE-4FE0-B04B-8575EA716699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lowchart: Decision 44">
                <a:extLst>
                  <a:ext uri="{FF2B5EF4-FFF2-40B4-BE49-F238E27FC236}">
                    <a16:creationId xmlns="" xmlns:a16="http://schemas.microsoft.com/office/drawing/2014/main" id="{AB8A5FB9-15DC-4E15-B9A4-A0E22340386B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="" xmlns:a16="http://schemas.microsoft.com/office/drawing/2014/main" id="{3210DB7E-C238-4732-B62E-35DD1D22E52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39" name="Freeform 63">
                <a:extLst>
                  <a:ext uri="{FF2B5EF4-FFF2-40B4-BE49-F238E27FC236}">
                    <a16:creationId xmlns="" xmlns:a16="http://schemas.microsoft.com/office/drawing/2014/main" id="{BFD3677C-4CD6-4108-B881-1ABE0B59E8D9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64">
                <a:extLst>
                  <a:ext uri="{FF2B5EF4-FFF2-40B4-BE49-F238E27FC236}">
                    <a16:creationId xmlns="" xmlns:a16="http://schemas.microsoft.com/office/drawing/2014/main" id="{76A73E11-4A50-4F0C-82ED-D9F83FCAFC55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65">
                <a:extLst>
                  <a:ext uri="{FF2B5EF4-FFF2-40B4-BE49-F238E27FC236}">
                    <a16:creationId xmlns="" xmlns:a16="http://schemas.microsoft.com/office/drawing/2014/main" id="{0AE7E468-B4D1-4988-AE40-E886EEEAF280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66">
                <a:extLst>
                  <a:ext uri="{FF2B5EF4-FFF2-40B4-BE49-F238E27FC236}">
                    <a16:creationId xmlns="" xmlns:a16="http://schemas.microsoft.com/office/drawing/2014/main" id="{1E05D791-6763-44EB-8520-62933C6E7C1E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="" xmlns:a16="http://schemas.microsoft.com/office/drawing/2014/main" id="{C6B7F4CD-0361-4F17-8E71-C25DFC554CF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37" name="Flowchart: Decision 36">
                <a:extLst>
                  <a:ext uri="{FF2B5EF4-FFF2-40B4-BE49-F238E27FC236}">
                    <a16:creationId xmlns="" xmlns:a16="http://schemas.microsoft.com/office/drawing/2014/main" id="{84D13213-0F05-45A1-9A34-E9A4692E0D2B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Decision 37">
                <a:extLst>
                  <a:ext uri="{FF2B5EF4-FFF2-40B4-BE49-F238E27FC236}">
                    <a16:creationId xmlns="" xmlns:a16="http://schemas.microsoft.com/office/drawing/2014/main" id="{F335284B-8CB8-40D9-B816-C55861734290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Flowchart: Decision 35">
              <a:extLst>
                <a:ext uri="{FF2B5EF4-FFF2-40B4-BE49-F238E27FC236}">
                  <a16:creationId xmlns="" xmlns:a16="http://schemas.microsoft.com/office/drawing/2014/main" id="{AF65C268-6FE7-4B63-9A1C-75B98117993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664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4/5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9 PYRROLIDINE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10 PYRROLIDINE CONTINENT WISE EXPORT/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11 PYRROLIDINE 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Continent Wise Import Statistics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5/5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12 PYRROLIDINE WORLDWIDE SWOT ANALYSIS &amp; BUSINESS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SWOT 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Pyrrolidine Business 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Indian Pyrrolidine 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524655" y="1198493"/>
            <a:ext cx="1887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Pyrrolidine</a:t>
            </a: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24 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$12 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5%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7308" y="2278613"/>
            <a:ext cx="1844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Pyrrolidine</a:t>
            </a: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2016-2021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Pyrrolidine Manufacturers 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Pyrrolidine 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Pyrrolidine is 281 with the buying quantity of  24 K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of  country 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Global 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22399" y="184482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156960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BASF SE</a:t>
            </a:r>
          </a:p>
          <a:p>
            <a:pPr>
              <a:lnSpc>
                <a:spcPct val="2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KOEI Chemicals </a:t>
            </a:r>
          </a:p>
          <a:p>
            <a:pPr>
              <a:lnSpc>
                <a:spcPct val="2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Anhui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Jinao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Chemical Co., Ltd. </a:t>
            </a: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4000496" y="471488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3779415698"/>
              </p:ext>
            </p:extLst>
          </p:nvPr>
        </p:nvGraphicFramePr>
        <p:xfrm>
          <a:off x="571472" y="3786190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0" name="Chart 39">
            <a:extLst>
              <a:ext uri="{FF2B5EF4-FFF2-40B4-BE49-F238E27FC236}">
                <a16:creationId xmlns="" xmlns:a16="http://schemas.microsoft.com/office/drawing/2014/main" id="{AF4FFF7D-8498-402B-9CEB-1CC196B47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514928"/>
              </p:ext>
            </p:extLst>
          </p:nvPr>
        </p:nvGraphicFramePr>
        <p:xfrm>
          <a:off x="3366104" y="3789040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27420EC-DB6F-4CE8-8A7B-719AFEAFB1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306" y="3862388"/>
            <a:ext cx="989543" cy="3571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924047B-219E-41B3-A078-E333CFAAB5F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62824" y="4555336"/>
            <a:ext cx="971551" cy="4548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B002720-B6F4-450E-AC92-7B61BAE0E80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69718"/>
            <a:ext cx="731774" cy="4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7961</TotalTime>
  <Words>589</Words>
  <Application>Microsoft Office PowerPoint</Application>
  <PresentationFormat>On-screen Show (4:3)</PresentationFormat>
  <Paragraphs>133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632</cp:revision>
  <dcterms:created xsi:type="dcterms:W3CDTF">2020-02-21T04:59:25Z</dcterms:created>
  <dcterms:modified xsi:type="dcterms:W3CDTF">2022-02-11T05:19:33Z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